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Abril Fatface" panose="02000503000000020003" pitchFamily="2" charset="77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Now" pitchFamily="2" charset="77"/>
      <p:regular r:id="rId33"/>
    </p:embeddedFont>
    <p:embeddedFont>
      <p:font typeface="Now Bold" pitchFamily="2" charset="77"/>
      <p:regular r:id="rId34"/>
      <p:bold r:id="rId35"/>
    </p:embeddedFont>
    <p:embeddedFont>
      <p:font typeface="Now Bold Bold" pitchFamily="2" charset="77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32" autoAdjust="0"/>
  </p:normalViewPr>
  <p:slideViewPr>
    <p:cSldViewPr>
      <p:cViewPr varScale="1">
        <p:scale>
          <a:sx n="71" d="100"/>
          <a:sy n="71" d="100"/>
        </p:scale>
        <p:origin x="76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svg"/><Relationship Id="rId7" Type="http://schemas.openxmlformats.org/officeDocument/2006/relationships/image" Target="../media/image7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252" r="3440" b="10194"/>
          <a:stretch>
            <a:fillRect/>
          </a:stretch>
        </p:blipFill>
        <p:spPr>
          <a:xfrm rot="-5400000">
            <a:off x="7423989" y="-1191492"/>
            <a:ext cx="8016002" cy="103989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1286" t="11980" r="11286" b="4495"/>
          <a:stretch>
            <a:fillRect/>
          </a:stretch>
        </p:blipFill>
        <p:spPr>
          <a:xfrm>
            <a:off x="6587860" y="347726"/>
            <a:ext cx="9688260" cy="7276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21033" y="968597"/>
            <a:ext cx="1738267" cy="17382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61945" y="3865171"/>
            <a:ext cx="5328675" cy="66307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54026" y="347726"/>
            <a:ext cx="5888801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88640" y="6290146"/>
            <a:ext cx="15401527" cy="3429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60"/>
              </a:lnSpc>
            </a:pPr>
            <a:r>
              <a:rPr lang="en-US" sz="14400" spc="144">
                <a:solidFill>
                  <a:srgbClr val="FFFFFF"/>
                </a:solidFill>
                <a:latin typeface="Abril Fatface"/>
              </a:rPr>
              <a:t>HERTUG </a:t>
            </a:r>
          </a:p>
          <a:p>
            <a:pPr>
              <a:lnSpc>
                <a:spcPts val="12960"/>
              </a:lnSpc>
            </a:pPr>
            <a:r>
              <a:rPr lang="en-US" sz="14400" spc="144">
                <a:solidFill>
                  <a:srgbClr val="FFFFFF"/>
                </a:solidFill>
                <a:latin typeface="Abril Fatface"/>
              </a:rPr>
              <a:t>HANS FESTIVAL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84052" y="1217975"/>
            <a:ext cx="1612230" cy="158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9"/>
              </a:lnSpc>
            </a:pPr>
            <a:r>
              <a:rPr lang="en-US" sz="1983" spc="119">
                <a:solidFill>
                  <a:srgbClr val="E44445"/>
                </a:solidFill>
                <a:latin typeface="Now Bold Bold"/>
              </a:rPr>
              <a:t>ALTID FØRSTE WEEKEND </a:t>
            </a:r>
          </a:p>
          <a:p>
            <a:pPr algn="ctr">
              <a:lnSpc>
                <a:spcPts val="2479"/>
              </a:lnSpc>
            </a:pPr>
            <a:r>
              <a:rPr lang="en-US" sz="1983" spc="119">
                <a:solidFill>
                  <a:srgbClr val="E44445"/>
                </a:solidFill>
                <a:latin typeface="Now Bold Bold"/>
              </a:rPr>
              <a:t>I JUNI</a:t>
            </a:r>
          </a:p>
          <a:p>
            <a:pPr algn="ctr">
              <a:lnSpc>
                <a:spcPts val="2479"/>
              </a:lnSpc>
            </a:pPr>
            <a:endParaRPr lang="en-US" sz="1983" spc="119">
              <a:solidFill>
                <a:srgbClr val="E44445"/>
              </a:solidFill>
              <a:latin typeface="Now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3005438"/>
            <a:ext cx="3869727" cy="2594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r>
              <a:rPr lang="en-US" sz="4000" spc="80">
                <a:solidFill>
                  <a:srgbClr val="FFFFFF"/>
                </a:solidFill>
                <a:latin typeface="Now Bold"/>
              </a:rPr>
              <a:t>HELT UDE I SKOVEN I MED HERTUG HANS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5327" y="2229347"/>
            <a:ext cx="2868866" cy="417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spc="350">
                <a:solidFill>
                  <a:srgbClr val="FFFFFF"/>
                </a:solidFill>
                <a:latin typeface="Now Bold"/>
              </a:rPr>
              <a:t>MULIGHED FOR AT FÅ INDSIGT I GAMLE HÅNDVÆRK OG TRADITIONER 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0834" r="1695" b="7158"/>
          <a:stretch>
            <a:fillRect/>
          </a:stretch>
        </p:blipFill>
        <p:spPr>
          <a:xfrm rot="-5400000">
            <a:off x="5313468" y="-1213228"/>
            <a:ext cx="10287000" cy="127134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9214" r="8994" b="20482"/>
          <a:stretch>
            <a:fillRect/>
          </a:stretch>
        </p:blipFill>
        <p:spPr>
          <a:xfrm>
            <a:off x="4286614" y="579893"/>
            <a:ext cx="12317411" cy="89812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924898"/>
            <a:ext cx="2729085" cy="157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spc="350">
                <a:solidFill>
                  <a:srgbClr val="FFFFFF"/>
                </a:solidFill>
                <a:latin typeface="Now Bold"/>
              </a:rPr>
              <a:t>OG PRØVE SIN INDRE RIDDER AF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6395" r="301" b="10223"/>
          <a:stretch>
            <a:fillRect/>
          </a:stretch>
        </p:blipFill>
        <p:spPr>
          <a:xfrm rot="-5400000">
            <a:off x="5336292" y="-1229378"/>
            <a:ext cx="10287000" cy="127457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462" t="4366" r="1645" b="6998"/>
          <a:stretch>
            <a:fillRect/>
          </a:stretch>
        </p:blipFill>
        <p:spPr>
          <a:xfrm>
            <a:off x="4293288" y="712013"/>
            <a:ext cx="12349710" cy="892942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702" b="1609"/>
          <a:stretch>
            <a:fillRect/>
          </a:stretch>
        </p:blipFill>
        <p:spPr>
          <a:xfrm rot="-5400000">
            <a:off x="8472611" y="-557089"/>
            <a:ext cx="7218887" cy="1241189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136575" y="2508051"/>
            <a:ext cx="11983924" cy="6094510"/>
            <a:chOff x="0" y="0"/>
            <a:chExt cx="15978565" cy="812601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6650" r="6650"/>
            <a:stretch>
              <a:fillRect/>
            </a:stretch>
          </p:blipFill>
          <p:spPr>
            <a:xfrm>
              <a:off x="0" y="0"/>
              <a:ext cx="10567710" cy="81260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232" r="1232"/>
            <a:stretch>
              <a:fillRect/>
            </a:stretch>
          </p:blipFill>
          <p:spPr>
            <a:xfrm>
              <a:off x="10694710" y="0"/>
              <a:ext cx="5283855" cy="812601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584" b="1584"/>
          <a:stretch>
            <a:fillRect/>
          </a:stretch>
        </p:blipFill>
        <p:spPr>
          <a:xfrm>
            <a:off x="749138" y="1329055"/>
            <a:ext cx="2170845" cy="217084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87192" y="718820"/>
            <a:ext cx="10744857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20"/>
              </a:lnSpc>
            </a:pPr>
            <a:r>
              <a:rPr lang="en-US" sz="4000" spc="420">
                <a:solidFill>
                  <a:srgbClr val="FFFFFF"/>
                </a:solidFill>
                <a:latin typeface="Now Bold"/>
              </a:rPr>
              <a:t>HVAD GØR VI OGSÅ?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49138" y="4053913"/>
            <a:ext cx="10253941" cy="3898256"/>
            <a:chOff x="0" y="0"/>
            <a:chExt cx="13671922" cy="5197675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13671922" cy="182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0"/>
                </a:lnSpc>
              </a:pPr>
              <a:r>
                <a:rPr lang="en-US" sz="9000" spc="315">
                  <a:solidFill>
                    <a:srgbClr val="FFFFFF"/>
                  </a:solidFill>
                  <a:latin typeface="Abril Fatface Bold"/>
                </a:rPr>
                <a:t>OPTOG 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197300"/>
              <a:ext cx="6713681" cy="300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I HADERSLEVS GADER MED STORE OG SMÅ I HISTORISKE DRAGTER</a:t>
              </a:r>
            </a:p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LØRDAG FORMIDDAG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49138" y="1857539"/>
            <a:ext cx="2170845" cy="1291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</a:pPr>
            <a:r>
              <a:rPr lang="en-US" sz="2045" spc="122">
                <a:solidFill>
                  <a:srgbClr val="E44445"/>
                </a:solidFill>
                <a:latin typeface="Now Bold Bold"/>
              </a:rPr>
              <a:t>ALTID DEN FØRSTE WEEKEND </a:t>
            </a:r>
          </a:p>
          <a:p>
            <a:pPr algn="ctr">
              <a:lnSpc>
                <a:spcPts val="2557"/>
              </a:lnSpc>
            </a:pPr>
            <a:r>
              <a:rPr lang="en-US" sz="2045" spc="122">
                <a:solidFill>
                  <a:srgbClr val="E44445"/>
                </a:solidFill>
                <a:latin typeface="Now Bold Bold"/>
              </a:rPr>
              <a:t>I JUNI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442" b="8877"/>
          <a:stretch>
            <a:fillRect/>
          </a:stretch>
        </p:blipFill>
        <p:spPr>
          <a:xfrm rot="-5400000">
            <a:off x="8293689" y="292689"/>
            <a:ext cx="7218887" cy="107123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6092" r="3258" b="2735"/>
          <a:stretch>
            <a:fillRect/>
          </a:stretch>
        </p:blipFill>
        <p:spPr>
          <a:xfrm>
            <a:off x="7102624" y="2494423"/>
            <a:ext cx="9825682" cy="617333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87192" y="718820"/>
            <a:ext cx="10744857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20"/>
              </a:lnSpc>
            </a:pPr>
            <a:r>
              <a:rPr lang="en-US" sz="4000" spc="420">
                <a:solidFill>
                  <a:srgbClr val="FFFFFF"/>
                </a:solidFill>
                <a:latin typeface="Now Bold"/>
              </a:rPr>
              <a:t>DET SKER OGSÅ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3759844"/>
            <a:ext cx="10253941" cy="5498456"/>
            <a:chOff x="0" y="0"/>
            <a:chExt cx="13671922" cy="7331275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3671922" cy="548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0"/>
                </a:lnSpc>
              </a:pPr>
              <a:r>
                <a:rPr lang="en-US" sz="9000" spc="315">
                  <a:solidFill>
                    <a:srgbClr val="FFFFFF"/>
                  </a:solidFill>
                  <a:latin typeface="Abril Fatface Bold"/>
                </a:rPr>
                <a:t>KÅRING </a:t>
              </a:r>
            </a:p>
            <a:p>
              <a:pPr>
                <a:lnSpc>
                  <a:spcPts val="10800"/>
                </a:lnSpc>
              </a:pPr>
              <a:r>
                <a:rPr lang="en-US" sz="9000" spc="315">
                  <a:solidFill>
                    <a:srgbClr val="FFFFFF"/>
                  </a:solidFill>
                  <a:latin typeface="Abril Fatface Bold"/>
                </a:rPr>
                <a:t>AF ÆRES-</a:t>
              </a:r>
            </a:p>
            <a:p>
              <a:pPr>
                <a:lnSpc>
                  <a:spcPts val="10800"/>
                </a:lnSpc>
              </a:pPr>
              <a:r>
                <a:rPr lang="en-US" sz="9000" spc="315">
                  <a:solidFill>
                    <a:srgbClr val="FFFFFF"/>
                  </a:solidFill>
                  <a:latin typeface="Abril Fatface Bold"/>
                </a:rPr>
                <a:t>HERTUG 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854900"/>
              <a:ext cx="6713681" cy="1476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KOMMUNENS ARRANGEMENT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442" b="1609"/>
          <a:stretch>
            <a:fillRect/>
          </a:stretch>
        </p:blipFill>
        <p:spPr>
          <a:xfrm rot="-5400000">
            <a:off x="8808039" y="-221661"/>
            <a:ext cx="7218887" cy="1174103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42292" y="2508051"/>
            <a:ext cx="11657768" cy="6094510"/>
            <a:chOff x="0" y="0"/>
            <a:chExt cx="15543691" cy="812601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7839" r="7839"/>
            <a:stretch>
              <a:fillRect/>
            </a:stretch>
          </p:blipFill>
          <p:spPr>
            <a:xfrm>
              <a:off x="0" y="0"/>
              <a:ext cx="10277794" cy="81260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569" r="2569"/>
            <a:stretch>
              <a:fillRect/>
            </a:stretch>
          </p:blipFill>
          <p:spPr>
            <a:xfrm>
              <a:off x="10404794" y="0"/>
              <a:ext cx="5138897" cy="812601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28700" y="4559944"/>
            <a:ext cx="10253941" cy="4698356"/>
            <a:chOff x="0" y="0"/>
            <a:chExt cx="13671922" cy="6264475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13671922" cy="365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0"/>
                </a:lnSpc>
              </a:pPr>
              <a:r>
                <a:rPr lang="en-US" sz="9000" spc="315">
                  <a:solidFill>
                    <a:srgbClr val="FFFFFF"/>
                  </a:solidFill>
                  <a:latin typeface="Abril Fatface Bold"/>
                </a:rPr>
                <a:t>HISTORISK TAFFEL 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026100"/>
              <a:ext cx="6713681" cy="223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MED MUSIK OG GØGL TIL LÆKKERIERNE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742292" y="896249"/>
            <a:ext cx="10744857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20"/>
              </a:lnSpc>
            </a:pPr>
            <a:r>
              <a:rPr lang="en-US" sz="4000" spc="420">
                <a:solidFill>
                  <a:srgbClr val="FFFFFF"/>
                </a:solidFill>
                <a:latin typeface="Now Bold"/>
              </a:rPr>
              <a:t>OG SÅ ER DER JO OGSÅ...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43794"/>
            <a:ext cx="2729085" cy="637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 spc="349">
                <a:solidFill>
                  <a:srgbClr val="FFFFFF"/>
                </a:solidFill>
                <a:latin typeface="Now Bold"/>
              </a:rPr>
              <a:t>AFTENEN SLUTTER MED ILDSHOW I DEN SMUKKE DAMPARK</a:t>
            </a:r>
          </a:p>
          <a:p>
            <a:pPr algn="ctr">
              <a:lnSpc>
                <a:spcPts val="4199"/>
              </a:lnSpc>
            </a:pPr>
            <a:r>
              <a:rPr lang="en-US" sz="2799" spc="349">
                <a:solidFill>
                  <a:srgbClr val="FFFFFF"/>
                </a:solidFill>
                <a:latin typeface="Now Bold"/>
              </a:rPr>
              <a:t> </a:t>
            </a:r>
          </a:p>
          <a:p>
            <a:pPr algn="ctr">
              <a:lnSpc>
                <a:spcPts val="4200"/>
              </a:lnSpc>
            </a:pPr>
            <a:r>
              <a:rPr lang="en-US" sz="2800" spc="350">
                <a:solidFill>
                  <a:srgbClr val="FFFFFF"/>
                </a:solidFill>
                <a:latin typeface="Now Bold"/>
              </a:rPr>
              <a:t>I 2023 BLIVER DET EKSTRA MAGISK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6395" r="301" b="10223"/>
          <a:stretch>
            <a:fillRect/>
          </a:stretch>
        </p:blipFill>
        <p:spPr>
          <a:xfrm rot="-5400000">
            <a:off x="5240771" y="-1235687"/>
            <a:ext cx="10287000" cy="127457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397" r="10468" b="2490"/>
          <a:stretch>
            <a:fillRect/>
          </a:stretch>
        </p:blipFill>
        <p:spPr>
          <a:xfrm>
            <a:off x="4290955" y="517102"/>
            <a:ext cx="12233226" cy="91209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3518" y="-114662"/>
            <a:ext cx="8267007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81876" y="7756727"/>
            <a:ext cx="7315200" cy="25669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83877" y="4422982"/>
            <a:ext cx="4684299" cy="6034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359240" y="7908086"/>
            <a:ext cx="2576674" cy="22642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38343" y="5395168"/>
            <a:ext cx="3424282" cy="489183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915076" y="1386407"/>
            <a:ext cx="6281274" cy="431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3299" spc="412">
                <a:solidFill>
                  <a:srgbClr val="FFFFFF"/>
                </a:solidFill>
                <a:latin typeface="Now Bold"/>
              </a:rPr>
              <a:t>DYK IND I 1500-TALLETS TRO OG OVERTRO OG MØD ELLEPIGER, NØKKEN, TROLDEN OG ALLE DE ANDRE OVERNATURLIGE </a:t>
            </a:r>
          </a:p>
          <a:p>
            <a:pPr algn="ctr">
              <a:lnSpc>
                <a:spcPts val="4949"/>
              </a:lnSpc>
            </a:pPr>
            <a:r>
              <a:rPr lang="en-US" sz="3299" spc="412">
                <a:solidFill>
                  <a:srgbClr val="FFFFFF"/>
                </a:solidFill>
                <a:latin typeface="Now Bold"/>
              </a:rPr>
              <a:t>I DAMPARKEN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51931" y="-114662"/>
            <a:ext cx="8267007" cy="10287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9221" y="5699327"/>
            <a:ext cx="408051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76943" y="1996440"/>
            <a:ext cx="54864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19410" y="0"/>
            <a:ext cx="12100961" cy="101498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63343" y="5084451"/>
            <a:ext cx="2190547" cy="52025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43513" y="709106"/>
            <a:ext cx="438717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08333" y="6233160"/>
            <a:ext cx="2366010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79248" y="1920240"/>
            <a:ext cx="2729085" cy="637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 spc="349">
                <a:solidFill>
                  <a:srgbClr val="FFFFFF"/>
                </a:solidFill>
                <a:latin typeface="Now Bold"/>
              </a:rPr>
              <a:t>BLIV KLOGERE PÅ DEN MÅDE BØRN OG VOKSNE TÆNKTE OG LEVEDE I 1500 TALLET</a:t>
            </a:r>
          </a:p>
          <a:p>
            <a:pPr algn="ctr">
              <a:lnSpc>
                <a:spcPts val="4200"/>
              </a:lnSpc>
            </a:pPr>
            <a:r>
              <a:rPr lang="en-US" sz="2800" spc="350">
                <a:solidFill>
                  <a:srgbClr val="FFFFFF"/>
                </a:solidFill>
                <a:latin typeface="Now Bold"/>
              </a:rPr>
              <a:t>DELTAG I EN KUNST-KONKURRENCE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442" b="1609"/>
          <a:stretch>
            <a:fillRect/>
          </a:stretch>
        </p:blipFill>
        <p:spPr>
          <a:xfrm rot="-5400000">
            <a:off x="8808039" y="-221661"/>
            <a:ext cx="7218887" cy="1174103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42292" y="2508051"/>
            <a:ext cx="11657768" cy="6094510"/>
            <a:chOff x="0" y="0"/>
            <a:chExt cx="15543691" cy="812601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569" r="2569"/>
            <a:stretch>
              <a:fillRect/>
            </a:stretch>
          </p:blipFill>
          <p:spPr>
            <a:xfrm>
              <a:off x="0" y="0"/>
              <a:ext cx="10277794" cy="81260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7839" r="7839"/>
            <a:stretch>
              <a:fillRect/>
            </a:stretch>
          </p:blipFill>
          <p:spPr>
            <a:xfrm>
              <a:off x="10404794" y="0"/>
              <a:ext cx="5138897" cy="8126014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2454060" y="1201918"/>
            <a:ext cx="12250985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20"/>
              </a:lnSpc>
            </a:pPr>
            <a:r>
              <a:rPr lang="en-US" sz="4000" spc="420">
                <a:solidFill>
                  <a:srgbClr val="FFFFFF"/>
                </a:solidFill>
                <a:latin typeface="Now Bold"/>
              </a:rPr>
              <a:t>EN HELT SÆRLIG DAG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77556" y="728345"/>
            <a:ext cx="10253941" cy="7898756"/>
            <a:chOff x="0" y="0"/>
            <a:chExt cx="13671922" cy="10531675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13671922" cy="182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0"/>
                </a:lnSpc>
              </a:pPr>
              <a:r>
                <a:rPr lang="en-US" sz="9000" spc="315">
                  <a:solidFill>
                    <a:srgbClr val="FFFFFF"/>
                  </a:solidFill>
                  <a:latin typeface="Abril Fatface Bold"/>
                </a:rPr>
                <a:t>BØRNEDAG 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197300"/>
              <a:ext cx="6713681" cy="833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EN DAG </a:t>
              </a:r>
            </a:p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MÅLRETTET DE YNGSTE SKOLEBØRN</a:t>
              </a:r>
            </a:p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2017: REFORMATIONEN</a:t>
              </a:r>
            </a:p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2018: BØRNELIV</a:t>
              </a:r>
            </a:p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2022: HERTUG HANS 500 ÅR </a:t>
              </a:r>
            </a:p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2023: HELT UDE I SKOVEN MED HERTUG HANS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4602923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5037186" y="-754019"/>
            <a:ext cx="3535582" cy="107138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9715232" y="-754019"/>
            <a:ext cx="3535582" cy="1071388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38423" y="3296776"/>
            <a:ext cx="15211153" cy="2612296"/>
            <a:chOff x="0" y="0"/>
            <a:chExt cx="20281538" cy="348306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28092" b="2535"/>
            <a:stretch>
              <a:fillRect/>
            </a:stretch>
          </p:blipFill>
          <p:spPr>
            <a:xfrm>
              <a:off x="0" y="0"/>
              <a:ext cx="6694546" cy="3483061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15314" b="15314"/>
            <a:stretch>
              <a:fillRect/>
            </a:stretch>
          </p:blipFill>
          <p:spPr>
            <a:xfrm>
              <a:off x="6793496" y="0"/>
              <a:ext cx="6694546" cy="348306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5314" b="15314"/>
            <a:stretch>
              <a:fillRect/>
            </a:stretch>
          </p:blipFill>
          <p:spPr>
            <a:xfrm>
              <a:off x="13586992" y="0"/>
              <a:ext cx="6694546" cy="348306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5521033" y="1965999"/>
            <a:ext cx="1738267" cy="1738267"/>
            <a:chOff x="0" y="0"/>
            <a:chExt cx="2317689" cy="231768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317689" cy="2317689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399430" y="686746"/>
              <a:ext cx="1625657" cy="925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199" spc="131">
                  <a:solidFill>
                    <a:srgbClr val="FFFFFF"/>
                  </a:solidFill>
                  <a:latin typeface="Now Bold Bold"/>
                </a:rPr>
                <a:t>IGEN</a:t>
              </a:r>
            </a:p>
            <a:p>
              <a:pPr algn="ctr">
                <a:lnSpc>
                  <a:spcPts val="2749"/>
                </a:lnSpc>
              </a:pPr>
              <a:r>
                <a:rPr lang="en-US" sz="2199" spc="131">
                  <a:solidFill>
                    <a:srgbClr val="FFFFFF"/>
                  </a:solidFill>
                  <a:latin typeface="Now Bold Bold"/>
                </a:rPr>
                <a:t>2023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1038190"/>
            <a:ext cx="14492333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5500" spc="82">
                <a:solidFill>
                  <a:srgbClr val="96D220"/>
                </a:solidFill>
                <a:latin typeface="Now Bold"/>
              </a:rPr>
              <a:t>Renæssancen i børnehøjde - leg og lær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847349" y="6946979"/>
            <a:ext cx="4429904" cy="2121208"/>
            <a:chOff x="0" y="0"/>
            <a:chExt cx="5906538" cy="282827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04775"/>
              <a:ext cx="5906538" cy="1476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INVITATION TIL SKOLERNE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553833"/>
              <a:ext cx="5906538" cy="1274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600" spc="26">
                  <a:solidFill>
                    <a:srgbClr val="FFFFFF"/>
                  </a:solidFill>
                  <a:latin typeface="Now"/>
                </a:rPr>
                <a:t>0.-6. klasse </a:t>
              </a:r>
            </a:p>
            <a:p>
              <a:pPr algn="ctr">
                <a:lnSpc>
                  <a:spcPts val="3900"/>
                </a:lnSpc>
              </a:pPr>
              <a:r>
                <a:rPr lang="en-US" sz="2600" spc="26">
                  <a:solidFill>
                    <a:srgbClr val="FFFFFF"/>
                  </a:solidFill>
                  <a:latin typeface="Now"/>
                </a:rPr>
                <a:t>Gratis at deltage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33733" y="6946979"/>
            <a:ext cx="4429904" cy="2540308"/>
            <a:chOff x="0" y="0"/>
            <a:chExt cx="5906538" cy="3387078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04775"/>
              <a:ext cx="5906538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HVORDAN?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791833"/>
              <a:ext cx="5906538" cy="25952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600" spc="26">
                  <a:solidFill>
                    <a:srgbClr val="FFFFFF"/>
                  </a:solidFill>
                  <a:latin typeface="Now"/>
                </a:rPr>
                <a:t>Arrangeres af Hertug Hans Festival i samarbejde med aktører og lokale samarbejdspartnere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11095" y="6946979"/>
            <a:ext cx="4429904" cy="1549708"/>
            <a:chOff x="0" y="0"/>
            <a:chExt cx="5906538" cy="2066278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04775"/>
              <a:ext cx="5906538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ØKONOMI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791833"/>
              <a:ext cx="5906538" cy="1274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600" spc="26">
                  <a:solidFill>
                    <a:srgbClr val="FFFFFF"/>
                  </a:solidFill>
                  <a:latin typeface="Now"/>
                </a:rPr>
                <a:t>Finansieres ved hjælp af fonde og lokale sponsorer 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475"/>
          <a:stretch>
            <a:fillRect/>
          </a:stretch>
        </p:blipFill>
        <p:spPr>
          <a:xfrm rot="-5400000">
            <a:off x="4234068" y="-3205368"/>
            <a:ext cx="4774882" cy="1324301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1551933"/>
            <a:ext cx="13142790" cy="3527963"/>
            <a:chOff x="0" y="0"/>
            <a:chExt cx="17523721" cy="470395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143" r="4143"/>
            <a:stretch>
              <a:fillRect/>
            </a:stretch>
          </p:blipFill>
          <p:spPr>
            <a:xfrm>
              <a:off x="0" y="0"/>
              <a:ext cx="5752150" cy="470395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5315" r="5315"/>
            <a:stretch>
              <a:fillRect/>
            </a:stretch>
          </p:blipFill>
          <p:spPr>
            <a:xfrm>
              <a:off x="5885785" y="0"/>
              <a:ext cx="5752150" cy="470395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698" r="1698"/>
            <a:stretch>
              <a:fillRect/>
            </a:stretch>
          </p:blipFill>
          <p:spPr>
            <a:xfrm>
              <a:off x="11771570" y="0"/>
              <a:ext cx="5752150" cy="470395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516170" y="6984048"/>
            <a:ext cx="3533599" cy="1071970"/>
            <a:chOff x="0" y="0"/>
            <a:chExt cx="4711465" cy="1429293"/>
          </a:xfrm>
        </p:grpSpPr>
        <p:sp>
          <p:nvSpPr>
            <p:cNvPr id="8" name="TextBox 8"/>
            <p:cNvSpPr txBox="1"/>
            <p:nvPr/>
          </p:nvSpPr>
          <p:spPr>
            <a:xfrm>
              <a:off x="0" y="-104775"/>
              <a:ext cx="4711465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FORMIDLING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14918"/>
              <a:ext cx="4711465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FFFFF"/>
                  </a:solidFill>
                  <a:latin typeface="Now"/>
                </a:rPr>
                <a:t>Gamle håndværk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509550" y="1028700"/>
            <a:ext cx="4936125" cy="547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40"/>
              </a:lnSpc>
            </a:pPr>
            <a:r>
              <a:rPr lang="en-US" sz="7200" spc="252">
                <a:solidFill>
                  <a:srgbClr val="FFFFFF"/>
                </a:solidFill>
                <a:latin typeface="Abril Fatface Bold"/>
              </a:rPr>
              <a:t> ALTID DEN</a:t>
            </a:r>
          </a:p>
          <a:p>
            <a:pPr algn="r">
              <a:lnSpc>
                <a:spcPts val="8640"/>
              </a:lnSpc>
            </a:pPr>
            <a:r>
              <a:rPr lang="en-US" sz="7200" spc="252">
                <a:solidFill>
                  <a:srgbClr val="FFFFFF"/>
                </a:solidFill>
                <a:latin typeface="Abril Fatface Bold"/>
              </a:rPr>
              <a:t>FØRSTE WEEKEND I JUNI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330375" y="6984048"/>
            <a:ext cx="3533599" cy="1071970"/>
            <a:chOff x="0" y="0"/>
            <a:chExt cx="4711465" cy="142929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04775"/>
              <a:ext cx="4711465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LEG 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14918"/>
              <a:ext cx="4711465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FFFFF"/>
                  </a:solidFill>
                  <a:latin typeface="Now"/>
                </a:rPr>
                <a:t>På opdagelse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218333" y="6993573"/>
            <a:ext cx="3533599" cy="1071970"/>
            <a:chOff x="0" y="0"/>
            <a:chExt cx="4711465" cy="142929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04775"/>
              <a:ext cx="4711465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HYGGE 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14918"/>
              <a:ext cx="4711465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FFFFF"/>
                  </a:solidFill>
                  <a:latin typeface="Now"/>
                </a:rPr>
                <a:t>Oplevelser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8904"/>
          <a:stretch>
            <a:fillRect/>
          </a:stretch>
        </p:blipFill>
        <p:spPr>
          <a:xfrm>
            <a:off x="11218382" y="0"/>
            <a:ext cx="4774882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839123" y="121212"/>
            <a:ext cx="3533400" cy="10025526"/>
            <a:chOff x="0" y="0"/>
            <a:chExt cx="4711200" cy="1336736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6114" t="13455" r="6794" b="3547"/>
            <a:stretch>
              <a:fillRect/>
            </a:stretch>
          </p:blipFill>
          <p:spPr>
            <a:xfrm>
              <a:off x="0" y="0"/>
              <a:ext cx="4711200" cy="437112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9582" r="9582"/>
            <a:stretch>
              <a:fillRect/>
            </a:stretch>
          </p:blipFill>
          <p:spPr>
            <a:xfrm>
              <a:off x="0" y="4498123"/>
              <a:ext cx="4711200" cy="437112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9582" r="9582"/>
            <a:stretch>
              <a:fillRect/>
            </a:stretch>
          </p:blipFill>
          <p:spPr>
            <a:xfrm>
              <a:off x="0" y="8996245"/>
              <a:ext cx="4711200" cy="4371123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28700" y="1019175"/>
            <a:ext cx="9163657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00"/>
              </a:lnSpc>
            </a:pPr>
            <a:r>
              <a:rPr lang="en-US" sz="8500" spc="297">
                <a:solidFill>
                  <a:srgbClr val="FFFFFF"/>
                </a:solidFill>
                <a:latin typeface="Abril Fatface Bold"/>
              </a:rPr>
              <a:t>HVAD UDFORDRER OS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743132"/>
            <a:ext cx="5112705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Abril Fatface"/>
              </a:rPr>
              <a:t>Ud over vejret.....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876951" y="0"/>
            <a:ext cx="5411049" cy="10287000"/>
          </a:xfrm>
          <a:prstGeom prst="rect">
            <a:avLst/>
          </a:prstGeom>
          <a:solidFill>
            <a:srgbClr val="96D220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019175"/>
            <a:ext cx="10563428" cy="260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200"/>
              </a:lnSpc>
            </a:pPr>
            <a:endParaRPr/>
          </a:p>
          <a:p>
            <a:pPr algn="just">
              <a:lnSpc>
                <a:spcPts val="10200"/>
              </a:lnSpc>
            </a:pPr>
            <a:r>
              <a:rPr lang="en-US" sz="8500" spc="297">
                <a:solidFill>
                  <a:srgbClr val="E44445"/>
                </a:solidFill>
                <a:latin typeface="Abril Fatface Bold"/>
              </a:rPr>
              <a:t>PENGENE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820101" y="886105"/>
            <a:ext cx="3497210" cy="1181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20"/>
              </a:lnSpc>
            </a:pPr>
            <a:r>
              <a:rPr lang="en-US" sz="4000" spc="420">
                <a:solidFill>
                  <a:srgbClr val="FFFFFF"/>
                </a:solidFill>
                <a:latin typeface="Abril Fatface Bold"/>
              </a:rPr>
              <a:t>BUDGET 2023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4668124"/>
            <a:ext cx="4938358" cy="4582160"/>
            <a:chOff x="0" y="0"/>
            <a:chExt cx="6584477" cy="6109547"/>
          </a:xfrm>
        </p:grpSpPr>
        <p:sp>
          <p:nvSpPr>
            <p:cNvPr id="6" name="TextBox 6"/>
            <p:cNvSpPr txBox="1"/>
            <p:nvPr/>
          </p:nvSpPr>
          <p:spPr>
            <a:xfrm>
              <a:off x="0" y="-104775"/>
              <a:ext cx="6584477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E44445"/>
                  </a:solidFill>
                  <a:latin typeface="Now Bold"/>
                </a:rPr>
                <a:t>ØKONOMI 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23172"/>
              <a:ext cx="6584477" cy="5286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E44445"/>
                  </a:solidFill>
                  <a:latin typeface="Now"/>
                </a:rPr>
                <a:t>Hertug Hans Festivals bestyrelse og medlemmer - samt venner - lægger frivillig arbejdskraft i planlægning, organisering og afvikling af Hertug Hans Festival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063489" y="5259309"/>
            <a:ext cx="4938358" cy="399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E44445"/>
                </a:solidFill>
                <a:latin typeface="Now"/>
              </a:rPr>
              <a:t>Samlet bruger Hertug Hans Festival cirka 1,3 årsværk på at planlægge, skaffe finansiering og afvikle festivalen.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E44445"/>
                </a:solidFill>
                <a:latin typeface="Now"/>
              </a:rPr>
              <a:t>Der er ingen entré-indtægter.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20101" y="2363691"/>
            <a:ext cx="3636551" cy="6685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3200" spc="32">
                <a:solidFill>
                  <a:srgbClr val="FFFFFF"/>
                </a:solidFill>
                <a:latin typeface="Now"/>
              </a:rPr>
              <a:t>Indtægter:</a:t>
            </a:r>
          </a:p>
          <a:p>
            <a:pPr algn="r">
              <a:lnSpc>
                <a:spcPts val="4800"/>
              </a:lnSpc>
            </a:pPr>
            <a:r>
              <a:rPr lang="en-US" sz="3200" spc="32">
                <a:solidFill>
                  <a:srgbClr val="FFFFFF"/>
                </a:solidFill>
                <a:latin typeface="Now Bold"/>
              </a:rPr>
              <a:t>cirka 300.000 </a:t>
            </a:r>
          </a:p>
          <a:p>
            <a:pPr algn="r">
              <a:lnSpc>
                <a:spcPts val="4800"/>
              </a:lnSpc>
            </a:pPr>
            <a:endParaRPr lang="en-US" sz="3200" spc="32">
              <a:solidFill>
                <a:srgbClr val="FFFFFF"/>
              </a:solidFill>
              <a:latin typeface="Now Bold"/>
            </a:endParaRPr>
          </a:p>
          <a:p>
            <a:pPr algn="r">
              <a:lnSpc>
                <a:spcPts val="4800"/>
              </a:lnSpc>
            </a:pPr>
            <a:r>
              <a:rPr lang="en-US" sz="3200" spc="32">
                <a:solidFill>
                  <a:srgbClr val="FFFFFF"/>
                </a:solidFill>
                <a:latin typeface="Now"/>
              </a:rPr>
              <a:t>Udgifter:</a:t>
            </a:r>
          </a:p>
          <a:p>
            <a:pPr algn="r">
              <a:lnSpc>
                <a:spcPts val="4800"/>
              </a:lnSpc>
            </a:pPr>
            <a:r>
              <a:rPr lang="en-US" sz="3200" spc="32">
                <a:solidFill>
                  <a:srgbClr val="FFFFFF"/>
                </a:solidFill>
                <a:latin typeface="Now Bold"/>
              </a:rPr>
              <a:t>cirka 300.000</a:t>
            </a:r>
          </a:p>
          <a:p>
            <a:pPr algn="r">
              <a:lnSpc>
                <a:spcPts val="4800"/>
              </a:lnSpc>
            </a:pPr>
            <a:endParaRPr lang="en-US" sz="3200" spc="32">
              <a:solidFill>
                <a:srgbClr val="FFFFFF"/>
              </a:solidFill>
              <a:latin typeface="Now Bold"/>
            </a:endParaRPr>
          </a:p>
          <a:p>
            <a:pPr algn="r">
              <a:lnSpc>
                <a:spcPts val="4800"/>
              </a:lnSpc>
            </a:pPr>
            <a:endParaRPr lang="en-US" sz="3200" spc="32">
              <a:solidFill>
                <a:srgbClr val="FFFFFF"/>
              </a:solidFill>
              <a:latin typeface="Now Bold"/>
            </a:endParaRPr>
          </a:p>
          <a:p>
            <a:pPr algn="r">
              <a:lnSpc>
                <a:spcPts val="4800"/>
              </a:lnSpc>
            </a:pPr>
            <a:r>
              <a:rPr lang="en-US" sz="3200" spc="32">
                <a:solidFill>
                  <a:srgbClr val="FFFFFF"/>
                </a:solidFill>
                <a:latin typeface="Now Bold"/>
              </a:rPr>
              <a:t>Udfordring</a:t>
            </a:r>
            <a:r>
              <a:rPr lang="en-US" sz="3200" spc="32">
                <a:solidFill>
                  <a:srgbClr val="FFFFFF"/>
                </a:solidFill>
                <a:latin typeface="Now"/>
              </a:rPr>
              <a:t>:</a:t>
            </a:r>
          </a:p>
          <a:p>
            <a:pPr algn="r">
              <a:lnSpc>
                <a:spcPts val="4800"/>
              </a:lnSpc>
            </a:pPr>
            <a:r>
              <a:rPr lang="en-US" sz="3200" spc="32">
                <a:solidFill>
                  <a:srgbClr val="FFFFFF"/>
                </a:solidFill>
                <a:latin typeface="Now Bold"/>
              </a:rPr>
              <a:t>cirka 150.000 </a:t>
            </a:r>
          </a:p>
          <a:p>
            <a:pPr algn="r">
              <a:lnSpc>
                <a:spcPts val="4800"/>
              </a:lnSpc>
            </a:pPr>
            <a:r>
              <a:rPr lang="en-US" sz="3200" spc="32">
                <a:solidFill>
                  <a:srgbClr val="FFFFFF"/>
                </a:solidFill>
                <a:latin typeface="Now Bold"/>
              </a:rPr>
              <a:t>kroner</a:t>
            </a:r>
            <a:r>
              <a:rPr lang="en-US" sz="3200" spc="32">
                <a:solidFill>
                  <a:srgbClr val="FFFFFF"/>
                </a:solidFill>
                <a:latin typeface="Now"/>
              </a:rPr>
              <a:t> </a:t>
            </a:r>
          </a:p>
          <a:p>
            <a:pPr algn="r">
              <a:lnSpc>
                <a:spcPts val="4800"/>
              </a:lnSpc>
            </a:pPr>
            <a:endParaRPr lang="en-US" sz="3200" spc="32">
              <a:solidFill>
                <a:srgbClr val="FFFFFF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88138" y="-838074"/>
            <a:ext cx="5644017" cy="11125074"/>
          </a:xfrm>
          <a:prstGeom prst="rect">
            <a:avLst/>
          </a:prstGeom>
          <a:solidFill>
            <a:srgbClr val="96D220"/>
          </a:solidFill>
        </p:spPr>
      </p:sp>
      <p:sp>
        <p:nvSpPr>
          <p:cNvPr id="3" name="TextBox 3"/>
          <p:cNvSpPr txBox="1"/>
          <p:nvPr/>
        </p:nvSpPr>
        <p:spPr>
          <a:xfrm>
            <a:off x="6169669" y="1009650"/>
            <a:ext cx="10563428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00"/>
              </a:lnSpc>
            </a:pPr>
            <a:r>
              <a:rPr lang="en-US" sz="8500" spc="297">
                <a:solidFill>
                  <a:srgbClr val="E44445"/>
                </a:solidFill>
                <a:latin typeface="Abril Fatface Bold"/>
              </a:rPr>
              <a:t>HVORFRA KOMMER DE?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2873" y="1352041"/>
            <a:ext cx="3497210" cy="354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0"/>
              </a:lnSpc>
            </a:pPr>
            <a:r>
              <a:rPr lang="en-US" sz="4000" spc="420">
                <a:solidFill>
                  <a:srgbClr val="FFFFFF"/>
                </a:solidFill>
                <a:latin typeface="Abril Fatface Bold"/>
              </a:rPr>
              <a:t>VI SÆLGER VORES RØDVIN OG LEJER VORES TELTE UD 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169669" y="5143500"/>
            <a:ext cx="4938358" cy="2867660"/>
            <a:chOff x="0" y="0"/>
            <a:chExt cx="6584477" cy="3823547"/>
          </a:xfrm>
        </p:grpSpPr>
        <p:sp>
          <p:nvSpPr>
            <p:cNvPr id="6" name="TextBox 6"/>
            <p:cNvSpPr txBox="1"/>
            <p:nvPr/>
          </p:nvSpPr>
          <p:spPr>
            <a:xfrm>
              <a:off x="0" y="-104775"/>
              <a:ext cx="6584477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E44445"/>
                  </a:solidFill>
                  <a:latin typeface="Now Bold"/>
                </a:rPr>
                <a:t>FONDE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23172"/>
              <a:ext cx="6584477" cy="300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E44445"/>
                  </a:solidFill>
                  <a:latin typeface="Now"/>
                </a:rPr>
                <a:t>Vi søger relevante fonde og legater - samt Kultursamvirket i Haderslev Kommune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51004" y="5247640"/>
            <a:ext cx="4938358" cy="4010660"/>
            <a:chOff x="0" y="0"/>
            <a:chExt cx="6584477" cy="5347547"/>
          </a:xfrm>
        </p:grpSpPr>
        <p:sp>
          <p:nvSpPr>
            <p:cNvPr id="9" name="TextBox 9"/>
            <p:cNvSpPr txBox="1"/>
            <p:nvPr/>
          </p:nvSpPr>
          <p:spPr>
            <a:xfrm>
              <a:off x="0" y="-104775"/>
              <a:ext cx="6584477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E44445"/>
                  </a:solidFill>
                  <a:latin typeface="Now Bold"/>
                </a:rPr>
                <a:t>SPONSORATER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23172"/>
              <a:ext cx="6584477" cy="452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E44445"/>
                  </a:solidFill>
                  <a:latin typeface="Now"/>
                </a:rPr>
                <a:t>Vi har god opbakning fra en række lokale sponsorer, der hjælper os med naturalier.</a:t>
              </a: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E44445"/>
                </a:solidFill>
                <a:latin typeface="Now"/>
              </a:endParaRP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E44445"/>
                  </a:solidFill>
                  <a:latin typeface="Now"/>
                </a:rPr>
                <a:t>TAK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98465" y="1019175"/>
            <a:ext cx="11635775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200"/>
              </a:lnSpc>
            </a:pPr>
            <a:r>
              <a:rPr lang="en-US" sz="8500" spc="297">
                <a:solidFill>
                  <a:srgbClr val="E44445"/>
                </a:solidFill>
                <a:latin typeface="Abril Fatface Bold"/>
              </a:rPr>
              <a:t>VI SAMARBEJDER LOKALT BL.A. MED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29542" y="4524375"/>
            <a:ext cx="4524379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75">
                <a:solidFill>
                  <a:srgbClr val="E44445"/>
                </a:solidFill>
                <a:latin typeface="Now Bold"/>
              </a:rPr>
              <a:t>HISTORIE HADERSLEV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17033" y="4524375"/>
            <a:ext cx="4524379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75">
                <a:solidFill>
                  <a:srgbClr val="E44445"/>
                </a:solidFill>
                <a:latin typeface="Now Bold"/>
              </a:rPr>
              <a:t>FORSØGSSCENENSBØRNEAFDELING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548546" y="4524375"/>
            <a:ext cx="4524379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75">
                <a:solidFill>
                  <a:srgbClr val="E44445"/>
                </a:solidFill>
                <a:latin typeface="Now Bold"/>
              </a:rPr>
              <a:t>PAMHULE BUESKYDNING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93" r="237" b="3116"/>
          <a:stretch>
            <a:fillRect/>
          </a:stretch>
        </p:blipFill>
        <p:spPr>
          <a:xfrm>
            <a:off x="458836" y="749262"/>
            <a:ext cx="2844721" cy="273431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59661" y="1435582"/>
            <a:ext cx="2205512" cy="173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199" spc="131">
                <a:solidFill>
                  <a:srgbClr val="FFFFFF"/>
                </a:solidFill>
                <a:latin typeface="Now Bold Bold"/>
              </a:rPr>
              <a:t>ALTID DEN FØRSTE WEEKEND I JUNI </a:t>
            </a:r>
          </a:p>
          <a:p>
            <a:pPr algn="ctr">
              <a:lnSpc>
                <a:spcPts val="2749"/>
              </a:lnSpc>
            </a:pPr>
            <a:endParaRPr lang="en-US" sz="2199" spc="131">
              <a:solidFill>
                <a:srgbClr val="FFFFFF"/>
              </a:solidFill>
              <a:latin typeface="Now 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29542" y="6101832"/>
            <a:ext cx="4524379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75">
                <a:solidFill>
                  <a:srgbClr val="E44445"/>
                </a:solidFill>
                <a:latin typeface="Now Bold"/>
              </a:rPr>
              <a:t>RIDDER DANE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81810" y="6044682"/>
            <a:ext cx="4524379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75">
                <a:solidFill>
                  <a:srgbClr val="E44445"/>
                </a:solidFill>
                <a:latin typeface="Now Bold"/>
              </a:rPr>
              <a:t>DAMBÅDEN DOROTHEA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48546" y="6044682"/>
            <a:ext cx="4524379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75">
                <a:solidFill>
                  <a:srgbClr val="E44445"/>
                </a:solidFill>
                <a:latin typeface="Now Bold"/>
              </a:rPr>
              <a:t>HADERSLEV KJØBSTADS VÆGTERLAUG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81810" y="7661991"/>
            <a:ext cx="4524379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75">
                <a:solidFill>
                  <a:srgbClr val="232325"/>
                </a:solidFill>
                <a:latin typeface="Now Bold"/>
              </a:rPr>
              <a:t>DIN FORENING?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29542" y="741739"/>
            <a:ext cx="10261263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00"/>
              </a:lnSpc>
            </a:pPr>
            <a:r>
              <a:rPr lang="en-US" sz="8500" spc="297">
                <a:solidFill>
                  <a:srgbClr val="E44445"/>
                </a:solidFill>
                <a:latin typeface="Abril Fatface Bold"/>
              </a:rPr>
              <a:t>HERTUG HANS FESTIVAL </a:t>
            </a:r>
          </a:p>
        </p:txBody>
      </p:sp>
      <p:sp>
        <p:nvSpPr>
          <p:cNvPr id="3" name="AutoShape 3"/>
          <p:cNvSpPr/>
          <p:nvPr/>
        </p:nvSpPr>
        <p:spPr>
          <a:xfrm>
            <a:off x="11432548" y="0"/>
            <a:ext cx="6855452" cy="10287000"/>
          </a:xfrm>
          <a:prstGeom prst="rect">
            <a:avLst/>
          </a:prstGeom>
          <a:solidFill>
            <a:srgbClr val="96D22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09667" y="7576508"/>
            <a:ext cx="5701214" cy="72281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131492" y="971550"/>
            <a:ext cx="4825495" cy="623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2280" lvl="1" indent="-231140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ow Bold"/>
              </a:rPr>
              <a:t>Fordi vi gerne vil bidrage til at gøre Haderslev til en bedre og sjovere by at bo i for børn og voksne</a:t>
            </a:r>
          </a:p>
          <a:p>
            <a:pPr marL="462280" lvl="1" indent="-231140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ow Bold"/>
              </a:rPr>
              <a:t>Fordi vi mener, Hertug Hans Festival kan samle generationer</a:t>
            </a:r>
          </a:p>
          <a:p>
            <a:pPr marL="462280" lvl="1" indent="-231140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ow Bold"/>
              </a:rPr>
              <a:t>Og være med til at skabe et spændende og alsidigt kulturtilbud for lokale og gæster udefra</a:t>
            </a:r>
          </a:p>
          <a:p>
            <a:pPr algn="ctr">
              <a:lnSpc>
                <a:spcPts val="3359"/>
              </a:lnSpc>
            </a:pPr>
            <a:endParaRPr lang="en-US" sz="2800">
              <a:solidFill>
                <a:srgbClr val="FFFFFF"/>
              </a:solidFill>
              <a:latin typeface="Now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29542" y="3904461"/>
            <a:ext cx="4524379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75">
                <a:solidFill>
                  <a:srgbClr val="E44445"/>
                </a:solidFill>
                <a:latin typeface="Now Bold"/>
              </a:rPr>
              <a:t>ER MEDLEM AF HADERSLEV ERHVERVSRÅD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29542" y="5879542"/>
            <a:ext cx="5968782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000" spc="375">
                <a:solidFill>
                  <a:srgbClr val="E44445"/>
                </a:solidFill>
                <a:latin typeface="Now Bold"/>
              </a:rPr>
              <a:t>MEDLEM AF</a:t>
            </a:r>
          </a:p>
          <a:p>
            <a:pPr algn="just">
              <a:lnSpc>
                <a:spcPts val="4500"/>
              </a:lnSpc>
            </a:pPr>
            <a:r>
              <a:rPr lang="en-US" sz="3000" spc="375">
                <a:solidFill>
                  <a:srgbClr val="E44445"/>
                </a:solidFill>
                <a:latin typeface="Now Bold"/>
              </a:rPr>
              <a:t>OPLEVELSESNETVÆRKET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29542" y="7471733"/>
            <a:ext cx="5479548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000" spc="375">
                <a:solidFill>
                  <a:srgbClr val="E44445"/>
                </a:solidFill>
                <a:latin typeface="Now Bold"/>
              </a:rPr>
              <a:t>KULTURPARTNER</a:t>
            </a:r>
          </a:p>
          <a:p>
            <a:pPr algn="just">
              <a:lnSpc>
                <a:spcPts val="4500"/>
              </a:lnSpc>
            </a:pPr>
            <a:r>
              <a:rPr lang="en-US" sz="3000" spc="375">
                <a:solidFill>
                  <a:srgbClr val="E44445"/>
                </a:solidFill>
                <a:latin typeface="Now Bold"/>
              </a:rPr>
              <a:t>MED GRAM SLOT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94984" y="8548058"/>
            <a:ext cx="4162003" cy="95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Now Bold Bold"/>
              </a:rPr>
              <a:t>Aktive med hjerte og vilje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17370" y="4090132"/>
            <a:ext cx="2297095" cy="22970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98630" y="4090132"/>
            <a:ext cx="2297095" cy="22970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79890" y="4090132"/>
            <a:ext cx="2297095" cy="22970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65971" y="4443554"/>
            <a:ext cx="1399892" cy="13998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8851" t="21667" r="17050" b="20643"/>
          <a:stretch>
            <a:fillRect/>
          </a:stretch>
        </p:blipFill>
        <p:spPr>
          <a:xfrm>
            <a:off x="14217532" y="4688865"/>
            <a:ext cx="1221811" cy="10996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47232" y="4538734"/>
            <a:ext cx="1399892" cy="13998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62929" y="1223354"/>
            <a:ext cx="10562142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 spc="82">
                <a:solidFill>
                  <a:srgbClr val="FFFFFF"/>
                </a:solidFill>
                <a:latin typeface="Now Bold"/>
              </a:rPr>
              <a:t>Følg os på de sociale medier og læs mere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36491" y="7126155"/>
            <a:ext cx="3858853" cy="1131635"/>
            <a:chOff x="0" y="0"/>
            <a:chExt cx="5145137" cy="150884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04775"/>
              <a:ext cx="5145137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FACEBOOK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94802"/>
              <a:ext cx="5145137" cy="614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600" spc="26">
                  <a:solidFill>
                    <a:srgbClr val="FFFFFF"/>
                  </a:solidFill>
                  <a:latin typeface="Now"/>
                </a:rPr>
                <a:t>@HertugHansFestival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014892" y="7126155"/>
            <a:ext cx="4464570" cy="1131635"/>
            <a:chOff x="0" y="0"/>
            <a:chExt cx="5952760" cy="150884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04775"/>
              <a:ext cx="5952760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WEB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94802"/>
              <a:ext cx="5952760" cy="614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600" spc="26">
                  <a:solidFill>
                    <a:srgbClr val="FFFFFF"/>
                  </a:solidFill>
                  <a:latin typeface="Now"/>
                </a:rPr>
                <a:t>www.hertughansfestival.dk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692656" y="7126155"/>
            <a:ext cx="3858853" cy="1131635"/>
            <a:chOff x="0" y="0"/>
            <a:chExt cx="5145137" cy="1508847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04775"/>
              <a:ext cx="5145137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INSTAGRAM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94802"/>
              <a:ext cx="5145137" cy="614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600" spc="26">
                  <a:solidFill>
                    <a:srgbClr val="FFFFFF"/>
                  </a:solidFill>
                  <a:latin typeface="Now"/>
                </a:rPr>
                <a:t>@hertughansfestival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1446"/>
          <a:stretch>
            <a:fillRect/>
          </a:stretch>
        </p:blipFill>
        <p:spPr>
          <a:xfrm rot="-5400000">
            <a:off x="7174267" y="302298"/>
            <a:ext cx="8871515" cy="103243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92999" y="1655530"/>
            <a:ext cx="10053433" cy="754007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004475" y="1272611"/>
            <a:ext cx="2836630" cy="2672870"/>
            <a:chOff x="0" y="0"/>
            <a:chExt cx="3782173" cy="356382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2886" b="2886"/>
            <a:stretch>
              <a:fillRect/>
            </a:stretch>
          </p:blipFill>
          <p:spPr>
            <a:xfrm>
              <a:off x="0" y="0"/>
              <a:ext cx="3782173" cy="3563826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651819" y="756710"/>
              <a:ext cx="2652864" cy="203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22"/>
                </a:lnSpc>
              </a:pPr>
              <a:r>
                <a:rPr lang="en-US" sz="2418" spc="145">
                  <a:solidFill>
                    <a:srgbClr val="E44445"/>
                  </a:solidFill>
                  <a:latin typeface="Now Bold Bold"/>
                </a:rPr>
                <a:t>ALTID DEN FØRSTE WEEKEND </a:t>
              </a:r>
            </a:p>
            <a:p>
              <a:pPr algn="ctr">
                <a:lnSpc>
                  <a:spcPts val="3022"/>
                </a:lnSpc>
              </a:pPr>
              <a:r>
                <a:rPr lang="en-US" sz="2418" spc="145">
                  <a:solidFill>
                    <a:srgbClr val="E44445"/>
                  </a:solidFill>
                  <a:latin typeface="Now Bold Bold"/>
                </a:rPr>
                <a:t>I JUNI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3882" y="838200"/>
            <a:ext cx="5683983" cy="59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6400" spc="64">
                <a:solidFill>
                  <a:srgbClr val="FFFFFF"/>
                </a:solidFill>
                <a:latin typeface="Abril Fatface"/>
              </a:rPr>
              <a:t>Tak fordi I lyttede. Vi glæder os til at se  jer  til Hertug Hans Festival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15" r="2215"/>
          <a:stretch>
            <a:fillRect/>
          </a:stretch>
        </p:blipFill>
        <p:spPr>
          <a:xfrm>
            <a:off x="15078394" y="728345"/>
            <a:ext cx="2180906" cy="22820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292708" y="930179"/>
            <a:ext cx="1752278" cy="162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069" spc="124">
                <a:solidFill>
                  <a:srgbClr val="E44445"/>
                </a:solidFill>
                <a:latin typeface="Now Bold Bold"/>
              </a:rPr>
              <a:t> </a:t>
            </a:r>
          </a:p>
          <a:p>
            <a:pPr algn="ctr">
              <a:lnSpc>
                <a:spcPts val="2587"/>
              </a:lnSpc>
            </a:pPr>
            <a:r>
              <a:rPr lang="en-US" sz="2069" spc="124">
                <a:solidFill>
                  <a:srgbClr val="E44445"/>
                </a:solidFill>
                <a:latin typeface="Now Bold Bold"/>
              </a:rPr>
              <a:t>ALTID DEN FØRSTE WEEKEND</a:t>
            </a:r>
          </a:p>
          <a:p>
            <a:pPr algn="ctr">
              <a:lnSpc>
                <a:spcPts val="2587"/>
              </a:lnSpc>
            </a:pPr>
            <a:r>
              <a:rPr lang="en-US" sz="2069" spc="124">
                <a:solidFill>
                  <a:srgbClr val="E44445"/>
                </a:solidFill>
                <a:latin typeface="Now Bold Bold"/>
              </a:rPr>
              <a:t> I JUNI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819"/>
          <a:stretch>
            <a:fillRect/>
          </a:stretch>
        </p:blipFill>
        <p:spPr>
          <a:xfrm>
            <a:off x="1028700" y="1748717"/>
            <a:ext cx="6145857" cy="37712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5680783"/>
            <a:ext cx="15578289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800"/>
              </a:lnSpc>
            </a:pPr>
            <a:r>
              <a:rPr lang="en-US" sz="9000" spc="315">
                <a:solidFill>
                  <a:srgbClr val="FFFFFF"/>
                </a:solidFill>
                <a:latin typeface="Abril Fatface Bold"/>
              </a:rPr>
              <a:t>HERTUG HANS FESTIVAL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110686"/>
            <a:ext cx="14492333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75">
                <a:solidFill>
                  <a:srgbClr val="FFFFFF"/>
                </a:solidFill>
                <a:latin typeface="Now Bold"/>
              </a:rPr>
              <a:t>EN FORENING, DER GØR HADERSLEVS STORHEDSTID FOR 450-500 ÅR SIDEN LEVENDE MED HISTORISK MARKED, FORMIDLING, MAD OG UNDERHOLDNING FOR HELE FAMILIEN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18820"/>
            <a:ext cx="10744857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0"/>
              </a:lnSpc>
            </a:pPr>
            <a:r>
              <a:rPr lang="en-US" sz="4000" spc="420">
                <a:solidFill>
                  <a:srgbClr val="FFFFFF"/>
                </a:solidFill>
                <a:latin typeface="Now Bold"/>
              </a:rPr>
              <a:t>HVEM ER VI?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96D2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6559"/>
          <a:stretch>
            <a:fillRect/>
          </a:stretch>
        </p:blipFill>
        <p:spPr>
          <a:xfrm>
            <a:off x="302301" y="6743305"/>
            <a:ext cx="8543872" cy="29305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6170" y="2387872"/>
            <a:ext cx="7091074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spc="280">
                <a:solidFill>
                  <a:srgbClr val="FFFFFF"/>
                </a:solidFill>
                <a:latin typeface="Abril Fatface Bold"/>
              </a:rPr>
              <a:t>HVORFOR EN HISTORISK FESTIVAL?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491148" y="742950"/>
            <a:ext cx="6768152" cy="8517441"/>
            <a:chOff x="0" y="0"/>
            <a:chExt cx="9024203" cy="11356588"/>
          </a:xfrm>
        </p:grpSpPr>
        <p:sp>
          <p:nvSpPr>
            <p:cNvPr id="6" name="TextBox 6"/>
            <p:cNvSpPr txBox="1"/>
            <p:nvPr/>
          </p:nvSpPr>
          <p:spPr>
            <a:xfrm>
              <a:off x="0" y="-104775"/>
              <a:ext cx="9024203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E44445"/>
                  </a:solidFill>
                  <a:latin typeface="Now Bold"/>
                </a:rPr>
                <a:t>UNIK HISTORIE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04879"/>
              <a:ext cx="9024203" cy="300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E44445"/>
                  </a:solidFill>
                  <a:latin typeface="Now"/>
                </a:rPr>
                <a:t>Haderslev har en unik historie som residensby for en regerende fyrste, Hertug Hans den Ældre i 1500-tallet.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423960"/>
              <a:ext cx="9024203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E44445"/>
                  </a:solidFill>
                  <a:latin typeface="Now Bold"/>
                </a:rPr>
                <a:t>UDVIKLING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333613"/>
              <a:ext cx="9024203" cy="223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E44445"/>
                  </a:solidFill>
                  <a:latin typeface="Now"/>
                </a:rPr>
                <a:t>Hertug Hans gjorde Haderslev til en meget rig by med forbindelser til den store verden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208560"/>
              <a:ext cx="9024203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E44445"/>
                  </a:solidFill>
                  <a:latin typeface="Now Bold"/>
                </a:rPr>
                <a:t>HANSBORG SLOT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118213"/>
              <a:ext cx="9024203" cy="223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E44445"/>
                  </a:solidFill>
                  <a:latin typeface="Now"/>
                </a:rPr>
                <a:t>Var det første renæssanceslot i det, som vi i dag kalder Danmark - et slot på størrelse med Kronborg.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014"/>
          <a:stretch>
            <a:fillRect/>
          </a:stretch>
        </p:blipFill>
        <p:spPr>
          <a:xfrm>
            <a:off x="4369118" y="0"/>
            <a:ext cx="4774882" cy="92583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989859" y="0"/>
            <a:ext cx="3533400" cy="9129044"/>
            <a:chOff x="0" y="0"/>
            <a:chExt cx="4711200" cy="1217205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8790" r="8790"/>
            <a:stretch>
              <a:fillRect/>
            </a:stretch>
          </p:blipFill>
          <p:spPr>
            <a:xfrm>
              <a:off x="0" y="0"/>
              <a:ext cx="4711200" cy="397268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1856" b="21856"/>
            <a:stretch>
              <a:fillRect/>
            </a:stretch>
          </p:blipFill>
          <p:spPr>
            <a:xfrm>
              <a:off x="0" y="4099686"/>
              <a:ext cx="4711200" cy="397268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5528" r="5528"/>
            <a:stretch>
              <a:fillRect/>
            </a:stretch>
          </p:blipFill>
          <p:spPr>
            <a:xfrm>
              <a:off x="0" y="8199372"/>
              <a:ext cx="4711200" cy="3972686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2" r="32"/>
          <a:stretch>
            <a:fillRect/>
          </a:stretch>
        </p:blipFill>
        <p:spPr>
          <a:xfrm>
            <a:off x="754584" y="828555"/>
            <a:ext cx="2581222" cy="258290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84437" y="1504443"/>
            <a:ext cx="2321517" cy="140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8"/>
              </a:lnSpc>
            </a:pPr>
            <a:r>
              <a:rPr lang="en-US" sz="2206" spc="132">
                <a:solidFill>
                  <a:srgbClr val="E44445"/>
                </a:solidFill>
                <a:latin typeface="Now Bold Bold"/>
              </a:rPr>
              <a:t>ALTID DEN FØRSTE WEEKEND </a:t>
            </a:r>
          </a:p>
          <a:p>
            <a:pPr algn="ctr">
              <a:lnSpc>
                <a:spcPts val="2758"/>
              </a:lnSpc>
            </a:pPr>
            <a:r>
              <a:rPr lang="en-US" sz="2206" spc="132">
                <a:solidFill>
                  <a:srgbClr val="E44445"/>
                </a:solidFill>
                <a:latin typeface="Now Bold Bold"/>
              </a:rPr>
              <a:t>I JUNI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2026" y="6677025"/>
            <a:ext cx="7174185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00"/>
              </a:lnSpc>
            </a:pPr>
            <a:r>
              <a:rPr lang="en-US" sz="8500" spc="297">
                <a:solidFill>
                  <a:srgbClr val="FFFFFF"/>
                </a:solidFill>
                <a:latin typeface="Abril Fatface Bold"/>
              </a:rPr>
              <a:t>VORES HADERSLEV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933459" y="1742029"/>
            <a:ext cx="6768152" cy="6802941"/>
            <a:chOff x="0" y="0"/>
            <a:chExt cx="9024203" cy="907058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04775"/>
              <a:ext cx="9024203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STEDERNE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04879"/>
              <a:ext cx="9024203" cy="300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FFFFF"/>
                  </a:solidFill>
                  <a:latin typeface="Now"/>
                </a:rPr>
                <a:t>Er blandt andet Vor Frue Kirke, Hercules von Oberbergs Hus i Slotsgade og Hertug Hans Hospital og kirke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423960"/>
              <a:ext cx="9024203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FRA FORTID TIL NUTID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333613"/>
              <a:ext cx="9024203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FFFFF"/>
                  </a:solidFill>
                  <a:latin typeface="Now"/>
                </a:rPr>
                <a:t>Spor fra Hertug Hans' tid til vores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84560"/>
              <a:ext cx="9024203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FYRTÅRNE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594213"/>
              <a:ext cx="9024203" cy="1476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FFFFF"/>
                  </a:solidFill>
                  <a:latin typeface="Now"/>
                </a:rPr>
                <a:t>Bygningsværker, der gør Haderslev til noget helt særligt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59059"/>
            <a:ext cx="6901502" cy="7699241"/>
            <a:chOff x="0" y="0"/>
            <a:chExt cx="9202003" cy="10265654"/>
          </a:xfrm>
        </p:grpSpPr>
        <p:sp>
          <p:nvSpPr>
            <p:cNvPr id="3" name="TextBox 3"/>
            <p:cNvSpPr txBox="1"/>
            <p:nvPr/>
          </p:nvSpPr>
          <p:spPr>
            <a:xfrm>
              <a:off x="0" y="9525"/>
              <a:ext cx="9202003" cy="7914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19"/>
                </a:lnSpc>
              </a:pPr>
              <a:r>
                <a:rPr lang="en-US" sz="3999" spc="419">
                  <a:solidFill>
                    <a:srgbClr val="E44445"/>
                  </a:solidFill>
                  <a:latin typeface="Abril Fatface Bold"/>
                </a:rPr>
                <a:t>HOVEDPERSONERNE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169279"/>
              <a:ext cx="9202003" cy="9096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E44445"/>
                  </a:solidFill>
                  <a:latin typeface="Now"/>
                </a:rPr>
                <a:t>Hertug Hans blev født i 1521 og var regerende fyrste i Haderslev og de haderslevske dele af Slesvig og Holsten fra 1544 til sin død i 1580.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E44445"/>
                  </a:solidFill>
                  <a:latin typeface="Now"/>
                </a:rPr>
                <a:t>Han var yngre bror til Christian 3, der som hertug i Haderslev indførte reformationen i først Haderslev i 1527 - og siden som konge i 1536 i Danmark. Christian var gift med Dorothea, der havde et nært forhold til sin svoger, hertug Hans, og ofte besøgte ham i Haderslev.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049" t="14711" r="607" b="11679"/>
          <a:stretch>
            <a:fillRect/>
          </a:stretch>
        </p:blipFill>
        <p:spPr>
          <a:xfrm>
            <a:off x="9028265" y="0"/>
            <a:ext cx="9259735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3767" r="3767"/>
          <a:stretch>
            <a:fillRect/>
          </a:stretch>
        </p:blipFill>
        <p:spPr>
          <a:xfrm>
            <a:off x="9521039" y="0"/>
            <a:ext cx="4137093" cy="49682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6767" r="5217" b="11489"/>
          <a:stretch>
            <a:fillRect/>
          </a:stretch>
        </p:blipFill>
        <p:spPr>
          <a:xfrm>
            <a:off x="9521039" y="5243258"/>
            <a:ext cx="3921223" cy="4864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8468" r="14549" b="4107"/>
          <a:stretch>
            <a:fillRect/>
          </a:stretch>
        </p:blipFill>
        <p:spPr>
          <a:xfrm>
            <a:off x="14150907" y="0"/>
            <a:ext cx="3834234" cy="47641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5395" t="3019" r="5068" b="6619"/>
          <a:stretch>
            <a:fillRect/>
          </a:stretch>
        </p:blipFill>
        <p:spPr>
          <a:xfrm>
            <a:off x="14150907" y="5143500"/>
            <a:ext cx="3704194" cy="48224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442" b="1609"/>
          <a:stretch>
            <a:fillRect/>
          </a:stretch>
        </p:blipFill>
        <p:spPr>
          <a:xfrm rot="-5400000">
            <a:off x="8808039" y="-221661"/>
            <a:ext cx="7218887" cy="1174103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546964" y="2461458"/>
            <a:ext cx="11741036" cy="6094510"/>
            <a:chOff x="0" y="0"/>
            <a:chExt cx="15654714" cy="812601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7536" r="7536"/>
            <a:stretch>
              <a:fillRect/>
            </a:stretch>
          </p:blipFill>
          <p:spPr>
            <a:xfrm>
              <a:off x="0" y="0"/>
              <a:ext cx="10351809" cy="81260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228" r="2228"/>
            <a:stretch>
              <a:fillRect/>
            </a:stretch>
          </p:blipFill>
          <p:spPr>
            <a:xfrm>
              <a:off x="10478809" y="0"/>
              <a:ext cx="5175905" cy="8126014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6887192" y="718820"/>
            <a:ext cx="10744857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20"/>
              </a:lnSpc>
            </a:pPr>
            <a:r>
              <a:rPr lang="en-US" sz="4000" spc="420">
                <a:solidFill>
                  <a:srgbClr val="FFFFFF"/>
                </a:solidFill>
                <a:latin typeface="Now Bold"/>
              </a:rPr>
              <a:t>HVAD GØR VI SÅ?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19994" y="2845444"/>
            <a:ext cx="10253941" cy="6412856"/>
            <a:chOff x="0" y="0"/>
            <a:chExt cx="13671922" cy="8550475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13671922" cy="365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0"/>
                </a:lnSpc>
              </a:pPr>
              <a:r>
                <a:rPr lang="en-US" sz="9000" spc="315">
                  <a:solidFill>
                    <a:srgbClr val="FFFFFF"/>
                  </a:solidFill>
                  <a:latin typeface="Abril Fatface Bold"/>
                </a:rPr>
                <a:t>HISTORISK MARKED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26100"/>
              <a:ext cx="6713681" cy="452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I DAMPARKEN I HADERSLEV</a:t>
              </a:r>
            </a:p>
            <a:p>
              <a:pPr>
                <a:lnSpc>
                  <a:spcPts val="4500"/>
                </a:lnSpc>
              </a:pPr>
              <a:endParaRPr lang="en-US" sz="3000" spc="375">
                <a:solidFill>
                  <a:srgbClr val="FFFFFF"/>
                </a:solidFill>
                <a:latin typeface="Now Bold"/>
              </a:endParaRPr>
            </a:p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I 2022:18.000-20.000 GÆSTER </a:t>
              </a:r>
            </a:p>
            <a:p>
              <a:pPr>
                <a:lnSpc>
                  <a:spcPts val="4500"/>
                </a:lnSpc>
              </a:pPr>
              <a:r>
                <a:rPr lang="en-US" sz="3000" spc="375">
                  <a:solidFill>
                    <a:srgbClr val="FFFFFF"/>
                  </a:solidFill>
                  <a:latin typeface="Now Bold"/>
                </a:rPr>
                <a:t>OVER TRE DAGE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503" b="38392"/>
          <a:stretch>
            <a:fillRect/>
          </a:stretch>
        </p:blipFill>
        <p:spPr>
          <a:xfrm>
            <a:off x="9314200" y="1028700"/>
            <a:ext cx="5753348" cy="92583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32964" y="1168481"/>
            <a:ext cx="4535163" cy="8989263"/>
            <a:chOff x="0" y="0"/>
            <a:chExt cx="6046884" cy="1198568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8256" b="5516"/>
            <a:stretch>
              <a:fillRect/>
            </a:stretch>
          </p:blipFill>
          <p:spPr>
            <a:xfrm>
              <a:off x="0" y="0"/>
              <a:ext cx="6046884" cy="39105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632" b="1632"/>
            <a:stretch>
              <a:fillRect/>
            </a:stretch>
          </p:blipFill>
          <p:spPr>
            <a:xfrm>
              <a:off x="0" y="4037561"/>
              <a:ext cx="6046884" cy="391056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632" b="1632"/>
            <a:stretch>
              <a:fillRect/>
            </a:stretch>
          </p:blipFill>
          <p:spPr>
            <a:xfrm>
              <a:off x="0" y="8075123"/>
              <a:ext cx="6046884" cy="3910561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178310" y="823929"/>
            <a:ext cx="7296557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200"/>
              </a:lnSpc>
            </a:pPr>
            <a:r>
              <a:rPr lang="en-US" sz="8500" spc="297">
                <a:solidFill>
                  <a:srgbClr val="FFFFFF"/>
                </a:solidFill>
                <a:latin typeface="Abril Fatface Bold"/>
              </a:rPr>
              <a:t>MARKEDET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8310" y="2014554"/>
            <a:ext cx="6768152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75">
                <a:solidFill>
                  <a:srgbClr val="FFFFFF"/>
                </a:solidFill>
                <a:latin typeface="Now Bold"/>
              </a:rPr>
              <a:t>ÅBNINGSTID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8310" y="2696794"/>
            <a:ext cx="6768152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Now"/>
              </a:rPr>
              <a:t>Fredag:  kl. 9-22 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Now"/>
              </a:rPr>
              <a:t>Lørdag:  kl. 10-22 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Now"/>
              </a:rPr>
              <a:t>Søndag: kl. 10-15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8310" y="4839604"/>
            <a:ext cx="6768152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75">
                <a:solidFill>
                  <a:srgbClr val="FFFFFF"/>
                </a:solidFill>
                <a:latin typeface="Now Bold"/>
              </a:rPr>
              <a:t>GRATIS ADGANG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8310" y="5521845"/>
            <a:ext cx="6768152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Now"/>
              </a:rPr>
              <a:t>For børn og voksne alle tre dage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8310" y="6710509"/>
            <a:ext cx="6768152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75">
                <a:solidFill>
                  <a:srgbClr val="FFFFFF"/>
                </a:solidFill>
                <a:latin typeface="Now Bold"/>
              </a:rPr>
              <a:t>BODEFOLKENE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8310" y="7415258"/>
            <a:ext cx="6768152" cy="227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Now"/>
              </a:rPr>
              <a:t>Kommer fra ind- og udland og er alle dedikerede til deres tidsalder: Vikingetid, middelalder og renæssance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324698"/>
            <a:ext cx="2729085" cy="477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spc="350">
                <a:solidFill>
                  <a:srgbClr val="FFFFFF"/>
                </a:solidFill>
                <a:latin typeface="Now Bold"/>
              </a:rPr>
              <a:t>MASSER AF MUSIK, GØGL OG NARRE-STREGER I BÅDE BØRNE- OG  VOKSEN-HØJDE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6375" b="11317"/>
          <a:stretch>
            <a:fillRect/>
          </a:stretch>
        </p:blipFill>
        <p:spPr>
          <a:xfrm rot="-5400000">
            <a:off x="5211079" y="-1134136"/>
            <a:ext cx="10340150" cy="126084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293" t="3468" r="1293" b="1483"/>
          <a:stretch>
            <a:fillRect/>
          </a:stretch>
        </p:blipFill>
        <p:spPr>
          <a:xfrm>
            <a:off x="4240020" y="650289"/>
            <a:ext cx="12282267" cy="89880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</Words>
  <Application>Microsoft Macintosh PowerPoint</Application>
  <PresentationFormat>Brugerdefineret</PresentationFormat>
  <Paragraphs>151</Paragraphs>
  <Slides>26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4" baseType="lpstr">
      <vt:lpstr>Now Bold</vt:lpstr>
      <vt:lpstr>Calibri</vt:lpstr>
      <vt:lpstr>Abril Fatface Bold</vt:lpstr>
      <vt:lpstr>Arial</vt:lpstr>
      <vt:lpstr>Abril Fatface</vt:lpstr>
      <vt:lpstr>Now</vt:lpstr>
      <vt:lpstr>Now Bold Bold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 af Kopi af Hertug Hans Festival</dc:title>
  <cp:lastModifiedBy>Inge Rogat Møller</cp:lastModifiedBy>
  <cp:revision>1</cp:revision>
  <dcterms:created xsi:type="dcterms:W3CDTF">2006-08-16T00:00:00Z</dcterms:created>
  <dcterms:modified xsi:type="dcterms:W3CDTF">2022-10-30T17:20:13Z</dcterms:modified>
  <dc:identifier>DAFQiHiXxdg</dc:identifier>
</cp:coreProperties>
</file>